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1" r:id="rId3"/>
    <p:sldId id="257" r:id="rId4"/>
    <p:sldId id="258" r:id="rId5"/>
    <p:sldId id="260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B4D7"/>
    <a:srgbClr val="E0E4E5"/>
    <a:srgbClr val="B19181"/>
    <a:srgbClr val="BB9E90"/>
    <a:srgbClr val="B9B5B4"/>
    <a:srgbClr val="91B7CC"/>
    <a:srgbClr val="91B6C8"/>
    <a:srgbClr val="7097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-636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zh-CN" dirty="0"/>
              <a:t>单击此处编辑母版标题样式</a:t>
            </a:r>
            <a:endParaRPr lang="zh-CN" altLang="zh-CN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zh-CN" dirty="0"/>
              <a:t>单击此处编辑母版文本样式</a:t>
            </a:r>
            <a:endParaRPr lang="zh-CN" altLang="zh-CN" dirty="0"/>
          </a:p>
          <a:p>
            <a:pPr lvl="1"/>
            <a:r>
              <a:rPr lang="zh-CN" altLang="zh-CN" dirty="0"/>
              <a:t>第二级</a:t>
            </a:r>
            <a:endParaRPr lang="zh-CN" altLang="zh-CN" dirty="0"/>
          </a:p>
          <a:p>
            <a:pPr lvl="2"/>
            <a:r>
              <a:rPr lang="zh-CN" altLang="zh-CN" dirty="0"/>
              <a:t>第三级</a:t>
            </a:r>
            <a:endParaRPr lang="zh-CN" altLang="zh-CN" dirty="0"/>
          </a:p>
          <a:p>
            <a:pPr lvl="3"/>
            <a:r>
              <a:rPr lang="zh-CN" altLang="zh-CN" dirty="0"/>
              <a:t>第四级</a:t>
            </a:r>
            <a:endParaRPr lang="zh-CN" altLang="zh-CN" dirty="0"/>
          </a:p>
          <a:p>
            <a:pPr lvl="4"/>
            <a:r>
              <a:rPr lang="zh-CN" altLang="zh-CN" dirty="0"/>
              <a:t>第五级</a:t>
            </a:r>
            <a:endParaRPr lang="zh-CN" altLang="zh-CN" dirty="0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43222DF-0D8E-41F5-94E7-6E738A65FC0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hf sldNum="0"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tags" Target="../tags/tag1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50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4605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矩形 3"/>
          <p:cNvSpPr/>
          <p:nvPr/>
        </p:nvSpPr>
        <p:spPr>
          <a:xfrm>
            <a:off x="2635250" y="2286000"/>
            <a:ext cx="7261225" cy="1963738"/>
          </a:xfrm>
          <a:prstGeom prst="rect">
            <a:avLst/>
          </a:prstGeom>
          <a:solidFill>
            <a:srgbClr val="0D0D0D">
              <a:alpha val="12941"/>
            </a:srgbClr>
          </a:solidFill>
          <a:ln w="9525">
            <a:noFill/>
          </a:ln>
        </p:spPr>
        <p:txBody>
          <a:bodyPr anchor="ctr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1800" dirty="0">
              <a:solidFill>
                <a:srgbClr val="FFFFFF"/>
              </a:solidFill>
            </a:endParaRPr>
          </a:p>
        </p:txBody>
      </p:sp>
      <p:grpSp>
        <p:nvGrpSpPr>
          <p:cNvPr id="2052" name="组合 4"/>
          <p:cNvGrpSpPr/>
          <p:nvPr/>
        </p:nvGrpSpPr>
        <p:grpSpPr>
          <a:xfrm>
            <a:off x="2452688" y="2978150"/>
            <a:ext cx="939800" cy="901700"/>
            <a:chOff x="0" y="0"/>
            <a:chExt cx="4262236" cy="4090401"/>
          </a:xfrm>
        </p:grpSpPr>
        <p:sp>
          <p:nvSpPr>
            <p:cNvPr id="2065" name="等腰三角形 5"/>
            <p:cNvSpPr/>
            <p:nvPr/>
          </p:nvSpPr>
          <p:spPr>
            <a:xfrm>
              <a:off x="0" y="0"/>
              <a:ext cx="3320425" cy="3450557"/>
            </a:xfrm>
            <a:prstGeom prst="triangle">
              <a:avLst>
                <a:gd name="adj" fmla="val 100000"/>
              </a:avLst>
            </a:prstGeom>
            <a:solidFill>
              <a:schemeClr val="bg1">
                <a:alpha val="39999"/>
              </a:schemeClr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2066" name="等腰三角形 6"/>
            <p:cNvSpPr/>
            <p:nvPr/>
          </p:nvSpPr>
          <p:spPr>
            <a:xfrm rot="5400000">
              <a:off x="2111239" y="1939404"/>
              <a:ext cx="2418364" cy="1883627"/>
            </a:xfrm>
            <a:prstGeom prst="triangle">
              <a:avLst>
                <a:gd name="adj" fmla="val 100000"/>
              </a:avLst>
            </a:prstGeom>
            <a:noFill/>
            <a:ln w="12700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2067" name="椭圆 7"/>
            <p:cNvSpPr/>
            <p:nvPr/>
          </p:nvSpPr>
          <p:spPr>
            <a:xfrm>
              <a:off x="3641610" y="1672038"/>
              <a:ext cx="58872" cy="53241"/>
            </a:xfrm>
            <a:prstGeom prst="ellipse">
              <a:avLst/>
            </a:prstGeom>
            <a:solidFill>
              <a:schemeClr val="bg1"/>
            </a:solidFill>
            <a:ln w="12700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053" name="组合 8"/>
          <p:cNvGrpSpPr/>
          <p:nvPr/>
        </p:nvGrpSpPr>
        <p:grpSpPr>
          <a:xfrm>
            <a:off x="9477375" y="3371850"/>
            <a:ext cx="839788" cy="877888"/>
            <a:chOff x="0" y="0"/>
            <a:chExt cx="3449737" cy="3606178"/>
          </a:xfrm>
        </p:grpSpPr>
        <p:sp>
          <p:nvSpPr>
            <p:cNvPr id="2062" name="等腰三角形 9"/>
            <p:cNvSpPr/>
            <p:nvPr/>
          </p:nvSpPr>
          <p:spPr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2063" name="等腰三角形 10"/>
            <p:cNvSpPr/>
            <p:nvPr/>
          </p:nvSpPr>
          <p:spPr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2064" name="椭圆 11"/>
            <p:cNvSpPr/>
            <p:nvPr/>
          </p:nvSpPr>
          <p:spPr>
            <a:xfrm>
              <a:off x="3390865" y="1639209"/>
              <a:ext cx="58872" cy="53241"/>
            </a:xfrm>
            <a:prstGeom prst="ellipse">
              <a:avLst/>
            </a:prstGeom>
            <a:solidFill>
              <a:schemeClr val="bg1"/>
            </a:solidFill>
            <a:ln w="12700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054" name="文本框 12"/>
          <p:cNvSpPr txBox="1"/>
          <p:nvPr/>
        </p:nvSpPr>
        <p:spPr>
          <a:xfrm>
            <a:off x="3275330" y="2333625"/>
            <a:ext cx="6823075" cy="13220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OCR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的身份证要素提取设计与实现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55" name="文本框 13"/>
          <p:cNvSpPr txBox="1"/>
          <p:nvPr/>
        </p:nvSpPr>
        <p:spPr>
          <a:xfrm>
            <a:off x="4308475" y="3702050"/>
            <a:ext cx="2390775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人：高尚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56" name="文本框 15"/>
          <p:cNvSpPr txBox="1"/>
          <p:nvPr/>
        </p:nvSpPr>
        <p:spPr>
          <a:xfrm>
            <a:off x="6893560" y="3705225"/>
            <a:ext cx="2814638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专业：计算机科学与技术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59" name="椭圆 18"/>
          <p:cNvSpPr/>
          <p:nvPr/>
        </p:nvSpPr>
        <p:spPr>
          <a:xfrm>
            <a:off x="2638425" y="4514850"/>
            <a:ext cx="74613" cy="73025"/>
          </a:xfrm>
          <a:prstGeom prst="ellipse">
            <a:avLst/>
          </a:prstGeom>
          <a:solidFill>
            <a:schemeClr val="bg1"/>
          </a:solidFill>
          <a:ln w="1270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1800" dirty="0">
              <a:solidFill>
                <a:srgbClr val="FFFFFF"/>
              </a:solidFill>
            </a:endParaRPr>
          </a:p>
        </p:txBody>
      </p:sp>
      <p:sp>
        <p:nvSpPr>
          <p:cNvPr id="2060" name="椭圆 19"/>
          <p:cNvSpPr/>
          <p:nvPr/>
        </p:nvSpPr>
        <p:spPr>
          <a:xfrm>
            <a:off x="9823450" y="4514850"/>
            <a:ext cx="74613" cy="73025"/>
          </a:xfrm>
          <a:prstGeom prst="ellipse">
            <a:avLst/>
          </a:prstGeom>
          <a:solidFill>
            <a:schemeClr val="bg1"/>
          </a:solidFill>
          <a:ln w="1270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1800" dirty="0">
              <a:solidFill>
                <a:srgbClr val="FFFFFF"/>
              </a:solidFill>
            </a:endParaRPr>
          </a:p>
        </p:txBody>
      </p:sp>
      <p:sp>
        <p:nvSpPr>
          <p:cNvPr id="2061" name="文本框 23"/>
          <p:cNvSpPr txBox="1"/>
          <p:nvPr/>
        </p:nvSpPr>
        <p:spPr>
          <a:xfrm>
            <a:off x="4591050" y="4514850"/>
            <a:ext cx="3010535" cy="1014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校内导师：李艳玲老师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企业导师：王维庆老师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7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6078"/>
            </a:schemeClr>
          </a:solidFill>
          <a:ln w="9525">
            <a:noFill/>
          </a:ln>
        </p:spPr>
        <p:txBody>
          <a:bodyPr anchor="ctr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1800" dirty="0">
              <a:solidFill>
                <a:srgbClr val="FFFFFF"/>
              </a:solidFill>
            </a:endParaRPr>
          </a:p>
        </p:txBody>
      </p:sp>
      <p:grpSp>
        <p:nvGrpSpPr>
          <p:cNvPr id="3076" name="组合 10"/>
          <p:cNvGrpSpPr/>
          <p:nvPr/>
        </p:nvGrpSpPr>
        <p:grpSpPr>
          <a:xfrm>
            <a:off x="3784600" y="2220913"/>
            <a:ext cx="508000" cy="765175"/>
            <a:chOff x="0" y="0"/>
            <a:chExt cx="1064175" cy="1605838"/>
          </a:xfrm>
        </p:grpSpPr>
        <p:sp>
          <p:nvSpPr>
            <p:cNvPr id="3097" name="任意多边形 9"/>
            <p:cNvSpPr/>
            <p:nvPr/>
          </p:nvSpPr>
          <p:spPr>
            <a:xfrm rot="919542">
              <a:off x="0" y="0"/>
              <a:ext cx="1035297" cy="1426610"/>
            </a:xfrm>
            <a:custGeom>
              <a:avLst/>
              <a:gdLst/>
              <a:ahLst/>
              <a:cxnLst>
                <a:cxn ang="0">
                  <a:pos x="574808" y="0"/>
                </a:cxn>
                <a:cxn ang="0">
                  <a:pos x="1035297" y="1142885"/>
                </a:cxn>
                <a:cxn ang="0">
                  <a:pos x="0" y="1426610"/>
                </a:cxn>
                <a:cxn ang="0">
                  <a:pos x="574808" y="0"/>
                </a:cxn>
              </a:cxnLst>
              <a:pathLst>
                <a:path w="1035297" h="1426610">
                  <a:moveTo>
                    <a:pt x="574808" y="0"/>
                  </a:moveTo>
                  <a:lnTo>
                    <a:pt x="1035297" y="1142885"/>
                  </a:lnTo>
                  <a:lnTo>
                    <a:pt x="0" y="1426610"/>
                  </a:lnTo>
                  <a:lnTo>
                    <a:pt x="574808" y="0"/>
                  </a:lnTo>
                  <a:close/>
                </a:path>
              </a:pathLst>
            </a:custGeom>
            <a:solidFill>
              <a:schemeClr val="bg1">
                <a:alpha val="34117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3098" name="任意多边形 6"/>
            <p:cNvSpPr/>
            <p:nvPr/>
          </p:nvSpPr>
          <p:spPr>
            <a:xfrm rot="-1050472">
              <a:off x="352665" y="557257"/>
              <a:ext cx="711510" cy="1048581"/>
            </a:xfrm>
            <a:custGeom>
              <a:avLst/>
              <a:gdLst/>
              <a:ahLst/>
              <a:cxnLst>
                <a:cxn ang="0">
                  <a:pos x="314251" y="0"/>
                </a:cxn>
                <a:cxn ang="0">
                  <a:pos x="711510" y="1048581"/>
                </a:cxn>
                <a:cxn ang="0">
                  <a:pos x="0" y="829477"/>
                </a:cxn>
                <a:cxn ang="0">
                  <a:pos x="314251" y="0"/>
                </a:cxn>
              </a:cxnLst>
              <a:pathLst>
                <a:path w="2970348" h="4484232">
                  <a:moveTo>
                    <a:pt x="1311906" y="0"/>
                  </a:moveTo>
                  <a:lnTo>
                    <a:pt x="2970348" y="4484232"/>
                  </a:lnTo>
                  <a:lnTo>
                    <a:pt x="0" y="3547237"/>
                  </a:lnTo>
                  <a:lnTo>
                    <a:pt x="1311906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bg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3077" name="文本框 15"/>
          <p:cNvSpPr txBox="1"/>
          <p:nvPr/>
        </p:nvSpPr>
        <p:spPr>
          <a:xfrm>
            <a:off x="311150" y="668338"/>
            <a:ext cx="5000625" cy="11080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78" name="直接连接符 17"/>
          <p:cNvCxnSpPr/>
          <p:nvPr/>
        </p:nvCxnSpPr>
        <p:spPr>
          <a:xfrm flipV="1">
            <a:off x="419100" y="1727200"/>
            <a:ext cx="4252913" cy="9525"/>
          </a:xfrm>
          <a:prstGeom prst="line">
            <a:avLst/>
          </a:prstGeom>
          <a:ln w="635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3079" name="直接连接符 20"/>
          <p:cNvCxnSpPr/>
          <p:nvPr/>
        </p:nvCxnSpPr>
        <p:spPr>
          <a:xfrm>
            <a:off x="419100" y="1854200"/>
            <a:ext cx="4252913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3080" name="文本框 21"/>
          <p:cNvSpPr txBox="1"/>
          <p:nvPr/>
        </p:nvSpPr>
        <p:spPr>
          <a:xfrm>
            <a:off x="4672013" y="2317750"/>
            <a:ext cx="852487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81" name="文本框 22"/>
          <p:cNvSpPr txBox="1"/>
          <p:nvPr/>
        </p:nvSpPr>
        <p:spPr>
          <a:xfrm>
            <a:off x="5592763" y="2379663"/>
            <a:ext cx="404812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作品介绍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82" name="组合 23"/>
          <p:cNvGrpSpPr/>
          <p:nvPr/>
        </p:nvGrpSpPr>
        <p:grpSpPr>
          <a:xfrm>
            <a:off x="3784600" y="3346450"/>
            <a:ext cx="508000" cy="765175"/>
            <a:chOff x="0" y="0"/>
            <a:chExt cx="1064175" cy="1605838"/>
          </a:xfrm>
        </p:grpSpPr>
        <p:sp>
          <p:nvSpPr>
            <p:cNvPr id="3095" name="任意多边形 24"/>
            <p:cNvSpPr/>
            <p:nvPr/>
          </p:nvSpPr>
          <p:spPr>
            <a:xfrm rot="919542">
              <a:off x="0" y="0"/>
              <a:ext cx="1035297" cy="1426610"/>
            </a:xfrm>
            <a:custGeom>
              <a:avLst/>
              <a:gdLst/>
              <a:ahLst/>
              <a:cxnLst>
                <a:cxn ang="0">
                  <a:pos x="574808" y="0"/>
                </a:cxn>
                <a:cxn ang="0">
                  <a:pos x="1035297" y="1142885"/>
                </a:cxn>
                <a:cxn ang="0">
                  <a:pos x="0" y="1426610"/>
                </a:cxn>
                <a:cxn ang="0">
                  <a:pos x="574808" y="0"/>
                </a:cxn>
              </a:cxnLst>
              <a:pathLst>
                <a:path w="1035297" h="1426610">
                  <a:moveTo>
                    <a:pt x="574808" y="0"/>
                  </a:moveTo>
                  <a:lnTo>
                    <a:pt x="1035297" y="1142885"/>
                  </a:lnTo>
                  <a:lnTo>
                    <a:pt x="0" y="1426610"/>
                  </a:lnTo>
                  <a:lnTo>
                    <a:pt x="574808" y="0"/>
                  </a:lnTo>
                  <a:close/>
                </a:path>
              </a:pathLst>
            </a:custGeom>
            <a:solidFill>
              <a:schemeClr val="bg1">
                <a:alpha val="34117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3096" name="任意多边形 25"/>
            <p:cNvSpPr/>
            <p:nvPr/>
          </p:nvSpPr>
          <p:spPr>
            <a:xfrm rot="-1050472">
              <a:off x="352665" y="557257"/>
              <a:ext cx="711510" cy="1048581"/>
            </a:xfrm>
            <a:custGeom>
              <a:avLst/>
              <a:gdLst/>
              <a:ahLst/>
              <a:cxnLst>
                <a:cxn ang="0">
                  <a:pos x="314251" y="0"/>
                </a:cxn>
                <a:cxn ang="0">
                  <a:pos x="711510" y="1048581"/>
                </a:cxn>
                <a:cxn ang="0">
                  <a:pos x="0" y="829477"/>
                </a:cxn>
                <a:cxn ang="0">
                  <a:pos x="314251" y="0"/>
                </a:cxn>
              </a:cxnLst>
              <a:pathLst>
                <a:path w="2970348" h="4484232">
                  <a:moveTo>
                    <a:pt x="1311906" y="0"/>
                  </a:moveTo>
                  <a:lnTo>
                    <a:pt x="2970348" y="4484232"/>
                  </a:lnTo>
                  <a:lnTo>
                    <a:pt x="0" y="3547237"/>
                  </a:lnTo>
                  <a:lnTo>
                    <a:pt x="1311906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bg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3083" name="文本框 26"/>
          <p:cNvSpPr txBox="1"/>
          <p:nvPr/>
        </p:nvSpPr>
        <p:spPr>
          <a:xfrm>
            <a:off x="4672013" y="3443288"/>
            <a:ext cx="852487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84" name="文本框 27"/>
          <p:cNvSpPr txBox="1"/>
          <p:nvPr/>
        </p:nvSpPr>
        <p:spPr>
          <a:xfrm>
            <a:off x="5592763" y="3505200"/>
            <a:ext cx="404812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论文提纲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85" name="组合 28"/>
          <p:cNvGrpSpPr/>
          <p:nvPr/>
        </p:nvGrpSpPr>
        <p:grpSpPr>
          <a:xfrm>
            <a:off x="3784600" y="4500563"/>
            <a:ext cx="508000" cy="763587"/>
            <a:chOff x="0" y="0"/>
            <a:chExt cx="1064175" cy="1605838"/>
          </a:xfrm>
        </p:grpSpPr>
        <p:sp>
          <p:nvSpPr>
            <p:cNvPr id="3093" name="任意多边形 29"/>
            <p:cNvSpPr/>
            <p:nvPr/>
          </p:nvSpPr>
          <p:spPr>
            <a:xfrm rot="919542">
              <a:off x="0" y="0"/>
              <a:ext cx="1035297" cy="1426610"/>
            </a:xfrm>
            <a:custGeom>
              <a:avLst/>
              <a:gdLst/>
              <a:ahLst/>
              <a:cxnLst>
                <a:cxn ang="0">
                  <a:pos x="574808" y="0"/>
                </a:cxn>
                <a:cxn ang="0">
                  <a:pos x="1035297" y="1142885"/>
                </a:cxn>
                <a:cxn ang="0">
                  <a:pos x="0" y="1426610"/>
                </a:cxn>
                <a:cxn ang="0">
                  <a:pos x="574808" y="0"/>
                </a:cxn>
              </a:cxnLst>
              <a:pathLst>
                <a:path w="1035297" h="1426610">
                  <a:moveTo>
                    <a:pt x="574808" y="0"/>
                  </a:moveTo>
                  <a:lnTo>
                    <a:pt x="1035297" y="1142885"/>
                  </a:lnTo>
                  <a:lnTo>
                    <a:pt x="0" y="1426610"/>
                  </a:lnTo>
                  <a:lnTo>
                    <a:pt x="574808" y="0"/>
                  </a:lnTo>
                  <a:close/>
                </a:path>
              </a:pathLst>
            </a:custGeom>
            <a:solidFill>
              <a:schemeClr val="bg1">
                <a:alpha val="34117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3094" name="任意多边形 30"/>
            <p:cNvSpPr/>
            <p:nvPr/>
          </p:nvSpPr>
          <p:spPr>
            <a:xfrm rot="-1050472">
              <a:off x="352665" y="557257"/>
              <a:ext cx="711510" cy="1048581"/>
            </a:xfrm>
            <a:custGeom>
              <a:avLst/>
              <a:gdLst/>
              <a:ahLst/>
              <a:cxnLst>
                <a:cxn ang="0">
                  <a:pos x="314251" y="0"/>
                </a:cxn>
                <a:cxn ang="0">
                  <a:pos x="711510" y="1048581"/>
                </a:cxn>
                <a:cxn ang="0">
                  <a:pos x="0" y="829477"/>
                </a:cxn>
                <a:cxn ang="0">
                  <a:pos x="314251" y="0"/>
                </a:cxn>
              </a:cxnLst>
              <a:pathLst>
                <a:path w="2970348" h="4484232">
                  <a:moveTo>
                    <a:pt x="1311906" y="0"/>
                  </a:moveTo>
                  <a:lnTo>
                    <a:pt x="2970348" y="4484232"/>
                  </a:lnTo>
                  <a:lnTo>
                    <a:pt x="0" y="3547237"/>
                  </a:lnTo>
                  <a:lnTo>
                    <a:pt x="1311906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bg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3086" name="文本框 31"/>
          <p:cNvSpPr txBox="1"/>
          <p:nvPr/>
        </p:nvSpPr>
        <p:spPr>
          <a:xfrm>
            <a:off x="4672013" y="4595813"/>
            <a:ext cx="852487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87" name="文本框 32"/>
          <p:cNvSpPr txBox="1"/>
          <p:nvPr/>
        </p:nvSpPr>
        <p:spPr>
          <a:xfrm>
            <a:off x="5568950" y="4657725"/>
            <a:ext cx="5715635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技术方案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88" name="组合 33"/>
          <p:cNvGrpSpPr/>
          <p:nvPr/>
        </p:nvGrpSpPr>
        <p:grpSpPr>
          <a:xfrm>
            <a:off x="3784600" y="5535613"/>
            <a:ext cx="508000" cy="765175"/>
            <a:chOff x="0" y="0"/>
            <a:chExt cx="1064175" cy="1605838"/>
          </a:xfrm>
        </p:grpSpPr>
        <p:sp>
          <p:nvSpPr>
            <p:cNvPr id="3091" name="任意多边形 34"/>
            <p:cNvSpPr/>
            <p:nvPr/>
          </p:nvSpPr>
          <p:spPr>
            <a:xfrm rot="919542">
              <a:off x="0" y="0"/>
              <a:ext cx="1035297" cy="1426610"/>
            </a:xfrm>
            <a:custGeom>
              <a:avLst/>
              <a:gdLst/>
              <a:ahLst/>
              <a:cxnLst>
                <a:cxn ang="0">
                  <a:pos x="574808" y="0"/>
                </a:cxn>
                <a:cxn ang="0">
                  <a:pos x="1035297" y="1142885"/>
                </a:cxn>
                <a:cxn ang="0">
                  <a:pos x="0" y="1426610"/>
                </a:cxn>
                <a:cxn ang="0">
                  <a:pos x="574808" y="0"/>
                </a:cxn>
              </a:cxnLst>
              <a:pathLst>
                <a:path w="1035297" h="1426610">
                  <a:moveTo>
                    <a:pt x="574808" y="0"/>
                  </a:moveTo>
                  <a:lnTo>
                    <a:pt x="1035297" y="1142885"/>
                  </a:lnTo>
                  <a:lnTo>
                    <a:pt x="0" y="1426610"/>
                  </a:lnTo>
                  <a:lnTo>
                    <a:pt x="574808" y="0"/>
                  </a:lnTo>
                  <a:close/>
                </a:path>
              </a:pathLst>
            </a:custGeom>
            <a:solidFill>
              <a:schemeClr val="bg1">
                <a:alpha val="34117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3092" name="任意多边形 35"/>
            <p:cNvSpPr/>
            <p:nvPr/>
          </p:nvSpPr>
          <p:spPr>
            <a:xfrm rot="-1050472">
              <a:off x="352665" y="557257"/>
              <a:ext cx="711510" cy="1048581"/>
            </a:xfrm>
            <a:custGeom>
              <a:avLst/>
              <a:gdLst/>
              <a:ahLst/>
              <a:cxnLst>
                <a:cxn ang="0">
                  <a:pos x="314251" y="0"/>
                </a:cxn>
                <a:cxn ang="0">
                  <a:pos x="711510" y="1048581"/>
                </a:cxn>
                <a:cxn ang="0">
                  <a:pos x="0" y="829477"/>
                </a:cxn>
                <a:cxn ang="0">
                  <a:pos x="314251" y="0"/>
                </a:cxn>
              </a:cxnLst>
              <a:pathLst>
                <a:path w="2970348" h="4484232">
                  <a:moveTo>
                    <a:pt x="1311906" y="0"/>
                  </a:moveTo>
                  <a:lnTo>
                    <a:pt x="2970348" y="4484232"/>
                  </a:lnTo>
                  <a:lnTo>
                    <a:pt x="0" y="3547237"/>
                  </a:lnTo>
                  <a:lnTo>
                    <a:pt x="1311906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bg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3089" name="文本框 36"/>
          <p:cNvSpPr txBox="1"/>
          <p:nvPr/>
        </p:nvSpPr>
        <p:spPr>
          <a:xfrm>
            <a:off x="4672013" y="5630863"/>
            <a:ext cx="852487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90" name="文本框 37"/>
          <p:cNvSpPr txBox="1"/>
          <p:nvPr/>
        </p:nvSpPr>
        <p:spPr>
          <a:xfrm>
            <a:off x="5592763" y="5692775"/>
            <a:ext cx="404812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40" name="矩形 24"/>
          <p:cNvSpPr/>
          <p:nvPr/>
        </p:nvSpPr>
        <p:spPr>
          <a:xfrm>
            <a:off x="1066800" y="2608580"/>
            <a:ext cx="10058400" cy="1914525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noFill/>
          </a:ln>
        </p:spPr>
        <p:txBody>
          <a:bodyPr anchor="ctr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1800" dirty="0">
              <a:solidFill>
                <a:srgbClr val="FFFFFF"/>
              </a:solidFill>
            </a:endParaRPr>
          </a:p>
        </p:txBody>
      </p:sp>
      <p:pic>
        <p:nvPicPr>
          <p:cNvPr id="5122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5138" name="组合 20"/>
          <p:cNvGrpSpPr/>
          <p:nvPr/>
        </p:nvGrpSpPr>
        <p:grpSpPr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141" name="矩形 21"/>
            <p:cNvSpPr/>
            <p:nvPr/>
          </p:nvSpPr>
          <p:spPr>
            <a:xfrm>
              <a:off x="0" y="0"/>
              <a:ext cx="548640" cy="624651"/>
            </a:xfrm>
            <a:prstGeom prst="rect">
              <a:avLst/>
            </a:prstGeom>
            <a:solidFill>
              <a:srgbClr val="7ACDEF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142" name="矩形 22"/>
            <p:cNvSpPr/>
            <p:nvPr/>
          </p:nvSpPr>
          <p:spPr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5139" name="矩形 23"/>
          <p:cNvSpPr/>
          <p:nvPr/>
        </p:nvSpPr>
        <p:spPr>
          <a:xfrm>
            <a:off x="858838" y="425450"/>
            <a:ext cx="300037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一、作品介绍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23"/>
          <p:cNvSpPr/>
          <p:nvPr/>
        </p:nvSpPr>
        <p:spPr>
          <a:xfrm>
            <a:off x="7454900" y="1691005"/>
            <a:ext cx="4227830" cy="34766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任务难点：（1）图像清晰度参差不齐；（2）图像中的部分要素信息被加盖的水印遮挡；（3）复印件中身份证的位置、方向较为随意；（4）训练集数据未提供各要素的位置信息，只提供所有要素的文本内容。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任务目标：设计出一个具备抗噪声干扰能力强的OCR模型，并且能够准确识别身份证中姓名、地址、身份证号码和身份证有效日期等信息。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1002030"/>
            <a:ext cx="5610225" cy="561022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7171" name="组合 20"/>
          <p:cNvGrpSpPr/>
          <p:nvPr/>
        </p:nvGrpSpPr>
        <p:grpSpPr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7185" name="矩形 21"/>
            <p:cNvSpPr/>
            <p:nvPr/>
          </p:nvSpPr>
          <p:spPr>
            <a:xfrm>
              <a:off x="0" y="0"/>
              <a:ext cx="548640" cy="624651"/>
            </a:xfrm>
            <a:prstGeom prst="rect">
              <a:avLst/>
            </a:prstGeom>
            <a:solidFill>
              <a:srgbClr val="7ACDEF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7186" name="矩形 22"/>
            <p:cNvSpPr/>
            <p:nvPr/>
          </p:nvSpPr>
          <p:spPr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7172" name="矩形 23"/>
          <p:cNvSpPr/>
          <p:nvPr/>
        </p:nvSpPr>
        <p:spPr>
          <a:xfrm>
            <a:off x="859155" y="425450"/>
            <a:ext cx="35636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二、论文提纲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23"/>
          <p:cNvSpPr/>
          <p:nvPr/>
        </p:nvSpPr>
        <p:spPr>
          <a:xfrm>
            <a:off x="2891155" y="1852930"/>
            <a:ext cx="5342255" cy="43999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研究难点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系统流程介绍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系统后端处理流程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系统前端处理流程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系统后端设计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图像处理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文本处理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文字识别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3.4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结果纠正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23"/>
          <p:cNvSpPr/>
          <p:nvPr/>
        </p:nvSpPr>
        <p:spPr>
          <a:xfrm>
            <a:off x="6570980" y="2081530"/>
            <a:ext cx="5342255" cy="31692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系统前端设计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设计函数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设计网页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5.2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识别结果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方案总结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2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7795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243" name="组合 20"/>
          <p:cNvGrpSpPr/>
          <p:nvPr/>
        </p:nvGrpSpPr>
        <p:grpSpPr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/>
            <p:nvPr/>
          </p:nvSpPr>
          <p:spPr>
            <a:xfrm>
              <a:off x="0" y="0"/>
              <a:ext cx="548640" cy="624651"/>
            </a:xfrm>
            <a:prstGeom prst="rect">
              <a:avLst/>
            </a:prstGeom>
            <a:solidFill>
              <a:srgbClr val="7ACDEF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/>
            <p:nvPr/>
          </p:nvSpPr>
          <p:spPr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/>
          <p:nvPr/>
        </p:nvSpPr>
        <p:spPr>
          <a:xfrm>
            <a:off x="858838" y="425450"/>
            <a:ext cx="300037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三、技术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方案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0257" name="Oval 6"/>
          <p:cNvSpPr/>
          <p:nvPr/>
        </p:nvSpPr>
        <p:spPr>
          <a:xfrm>
            <a:off x="1814830" y="1327785"/>
            <a:ext cx="1378585" cy="1378585"/>
          </a:xfrm>
          <a:prstGeom prst="ellipse">
            <a:avLst/>
          </a:prstGeom>
          <a:solidFill>
            <a:srgbClr val="D9D9D9"/>
          </a:solidFill>
          <a:ln w="9525">
            <a:noFill/>
          </a:ln>
        </p:spPr>
        <p:txBody>
          <a:bodyPr anchor="ctr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 sz="1800" dirty="0">
              <a:solidFill>
                <a:srgbClr val="FFFFFF"/>
              </a:solidFill>
              <a:latin typeface="Roboto Regular"/>
              <a:ea typeface="Roboto Regular"/>
            </a:endParaRPr>
          </a:p>
        </p:txBody>
      </p:sp>
      <p:sp>
        <p:nvSpPr>
          <p:cNvPr id="10254" name="Oval 30"/>
          <p:cNvSpPr/>
          <p:nvPr/>
        </p:nvSpPr>
        <p:spPr>
          <a:xfrm>
            <a:off x="1818005" y="3107690"/>
            <a:ext cx="1375410" cy="1375410"/>
          </a:xfrm>
          <a:prstGeom prst="ellipse">
            <a:avLst/>
          </a:prstGeom>
          <a:solidFill>
            <a:srgbClr val="D9D9D9"/>
          </a:solidFill>
          <a:ln w="9525">
            <a:noFill/>
          </a:ln>
        </p:spPr>
        <p:txBody>
          <a:bodyPr anchor="ctr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 sz="1800" dirty="0">
              <a:solidFill>
                <a:srgbClr val="FFFFFF"/>
              </a:solidFill>
              <a:latin typeface="Roboto Regular"/>
              <a:ea typeface="Roboto Regular"/>
            </a:endParaRPr>
          </a:p>
        </p:txBody>
      </p:sp>
      <p:cxnSp>
        <p:nvCxnSpPr>
          <p:cNvPr id="10247" name="Straight Connector 38"/>
          <p:cNvCxnSpPr/>
          <p:nvPr/>
        </p:nvCxnSpPr>
        <p:spPr>
          <a:xfrm>
            <a:off x="1817688" y="2862580"/>
            <a:ext cx="8599487" cy="0"/>
          </a:xfrm>
          <a:prstGeom prst="line">
            <a:avLst/>
          </a:prstGeom>
          <a:ln w="1270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10252" name="文本框 19"/>
          <p:cNvSpPr txBox="1"/>
          <p:nvPr/>
        </p:nvSpPr>
        <p:spPr>
          <a:xfrm>
            <a:off x="3511550" y="1762125"/>
            <a:ext cx="7399020" cy="737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卷积神经网络技术(Convolutional Neural Networks，简称CNN)和</a:t>
            </a:r>
            <a:endParaRPr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连接时序分类技术(Connectionist Temporal Cla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si'lu</a:t>
            </a:r>
            <a:r>
              <a:rPr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ssification，简称CTC)</a:t>
            </a:r>
            <a:endParaRPr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组合实现端到端的不定长文本识别。</a:t>
            </a:r>
            <a:endParaRPr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18" name="矩形 17"/>
          <p:cNvSpPr/>
          <p:nvPr/>
        </p:nvSpPr>
        <p:spPr>
          <a:xfrm>
            <a:off x="1893570" y="1817370"/>
            <a:ext cx="122110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整体思路</a:t>
            </a:r>
            <a:endParaRPr lang="zh-CN" altLang="en-US" sz="2000" b="1" dirty="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16" name="矩形 24"/>
          <p:cNvSpPr/>
          <p:nvPr/>
        </p:nvSpPr>
        <p:spPr>
          <a:xfrm>
            <a:off x="1895475" y="3596005"/>
            <a:ext cx="122047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后端系统</a:t>
            </a:r>
            <a:endParaRPr lang="zh-CN" altLang="en-US" sz="2000" b="1" dirty="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Oval 6"/>
          <p:cNvSpPr/>
          <p:nvPr/>
        </p:nvSpPr>
        <p:spPr>
          <a:xfrm>
            <a:off x="1818005" y="4846955"/>
            <a:ext cx="1378585" cy="1378585"/>
          </a:xfrm>
          <a:prstGeom prst="ellipse">
            <a:avLst/>
          </a:prstGeom>
          <a:solidFill>
            <a:srgbClr val="D9D9D9"/>
          </a:solidFill>
          <a:ln w="9525">
            <a:noFill/>
          </a:ln>
        </p:spPr>
        <p:txBody>
          <a:bodyPr anchor="ctr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 sz="1800" dirty="0">
              <a:solidFill>
                <a:srgbClr val="FFFFFF"/>
              </a:solidFill>
              <a:latin typeface="Roboto Regular"/>
              <a:ea typeface="Roboto Regular"/>
            </a:endParaRPr>
          </a:p>
        </p:txBody>
      </p:sp>
      <p:sp>
        <p:nvSpPr>
          <p:cNvPr id="8214" name="矩形 27"/>
          <p:cNvSpPr/>
          <p:nvPr/>
        </p:nvSpPr>
        <p:spPr>
          <a:xfrm>
            <a:off x="1905000" y="5337175"/>
            <a:ext cx="138684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前端系统</a:t>
            </a:r>
            <a:endParaRPr lang="zh-CN" altLang="en-US" sz="2000" b="1" dirty="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Straight Connector 38"/>
          <p:cNvCxnSpPr/>
          <p:nvPr/>
        </p:nvCxnSpPr>
        <p:spPr>
          <a:xfrm>
            <a:off x="1817688" y="4629150"/>
            <a:ext cx="8599487" cy="0"/>
          </a:xfrm>
          <a:prstGeom prst="line">
            <a:avLst/>
          </a:prstGeom>
          <a:ln w="1270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3" name="图片 4" descr="未命名文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3211830"/>
            <a:ext cx="7854950" cy="1167765"/>
          </a:xfrm>
          <a:prstGeom prst="rect">
            <a:avLst/>
          </a:prstGeom>
        </p:spPr>
      </p:pic>
      <p:pic>
        <p:nvPicPr>
          <p:cNvPr id="6" name="图片 3" descr="未命名文件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450" y="5018405"/>
            <a:ext cx="8462010" cy="103505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6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1267" name="组合 20"/>
          <p:cNvGrpSpPr/>
          <p:nvPr/>
        </p:nvGrpSpPr>
        <p:grpSpPr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1296" name="矩形 21"/>
            <p:cNvSpPr/>
            <p:nvPr/>
          </p:nvSpPr>
          <p:spPr>
            <a:xfrm>
              <a:off x="0" y="0"/>
              <a:ext cx="548640" cy="624651"/>
            </a:xfrm>
            <a:prstGeom prst="rect">
              <a:avLst/>
            </a:prstGeom>
            <a:solidFill>
              <a:srgbClr val="7ACDEF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1297" name="矩形 22"/>
            <p:cNvSpPr/>
            <p:nvPr/>
          </p:nvSpPr>
          <p:spPr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1268" name="矩形 23"/>
          <p:cNvSpPr/>
          <p:nvPr/>
        </p:nvSpPr>
        <p:spPr>
          <a:xfrm>
            <a:off x="858838" y="425450"/>
            <a:ext cx="300037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四、结果展示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269" name="Straight Connector 36"/>
          <p:cNvCxnSpPr/>
          <p:nvPr/>
        </p:nvCxnSpPr>
        <p:spPr>
          <a:xfrm flipH="1">
            <a:off x="6121400" y="1559560"/>
            <a:ext cx="39370" cy="4697095"/>
          </a:xfrm>
          <a:prstGeom prst="line">
            <a:avLst/>
          </a:prstGeom>
          <a:ln w="12700" cap="flat" cmpd="sng">
            <a:solidFill>
              <a:srgbClr val="7E7E7D"/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11274" name="TextBox 11"/>
          <p:cNvSpPr txBox="1"/>
          <p:nvPr/>
        </p:nvSpPr>
        <p:spPr>
          <a:xfrm>
            <a:off x="2038350" y="1397635"/>
            <a:ext cx="2047875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</a:t>
            </a:r>
            <a:endParaRPr 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76" name="TextBox 11"/>
          <p:cNvSpPr txBox="1"/>
          <p:nvPr/>
        </p:nvSpPr>
        <p:spPr>
          <a:xfrm>
            <a:off x="3696970" y="4020185"/>
            <a:ext cx="2047875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完成模型测试与改进</a:t>
            </a:r>
            <a:r>
              <a:rPr 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，撰写论文</a:t>
            </a:r>
            <a:endParaRPr 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/>
          <p:nvPr/>
        </p:nvSpPr>
        <p:spPr>
          <a:xfrm>
            <a:off x="8169910" y="1397635"/>
            <a:ext cx="2047875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结果页</a:t>
            </a:r>
            <a:endParaRPr 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" y="2366010"/>
            <a:ext cx="5988050" cy="2914015"/>
          </a:xfrm>
          <a:prstGeom prst="rect">
            <a:avLst/>
          </a:prstGeom>
        </p:spPr>
      </p:pic>
      <p:pic>
        <p:nvPicPr>
          <p:cNvPr id="6" name="图片 3"/>
          <p:cNvPicPr>
            <a:picLocks noChangeAspect="1"/>
          </p:cNvPicPr>
          <p:nvPr/>
        </p:nvPicPr>
        <p:blipFill>
          <a:blip r:embed="rId3"/>
          <a:srcRect t="13706"/>
          <a:stretch>
            <a:fillRect/>
          </a:stretch>
        </p:blipFill>
        <p:spPr>
          <a:xfrm>
            <a:off x="6259195" y="2365375"/>
            <a:ext cx="5869305" cy="28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90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2291" name="组合 20"/>
          <p:cNvGrpSpPr/>
          <p:nvPr/>
        </p:nvGrpSpPr>
        <p:grpSpPr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2302" name="矩形 21"/>
            <p:cNvSpPr/>
            <p:nvPr/>
          </p:nvSpPr>
          <p:spPr>
            <a:xfrm>
              <a:off x="0" y="0"/>
              <a:ext cx="548640" cy="624651"/>
            </a:xfrm>
            <a:prstGeom prst="rect">
              <a:avLst/>
            </a:prstGeom>
            <a:solidFill>
              <a:srgbClr val="7ACDEF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2303" name="矩形 22"/>
            <p:cNvSpPr/>
            <p:nvPr/>
          </p:nvSpPr>
          <p:spPr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2292" name="矩形 23"/>
          <p:cNvSpPr/>
          <p:nvPr/>
        </p:nvSpPr>
        <p:spPr>
          <a:xfrm>
            <a:off x="858838" y="425450"/>
            <a:ext cx="300037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293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838" y="2105025"/>
            <a:ext cx="5499100" cy="3563938"/>
          </a:xfrm>
          <a:prstGeom prst="rect">
            <a:avLst/>
          </a:prstGeom>
          <a:noFill/>
          <a:ln w="9525">
            <a:noFill/>
          </a:ln>
          <a:effectLst>
            <a:outerShdw sx="102000" sy="102000" algn="ctr" rotWithShape="0">
              <a:srgbClr val="000000">
                <a:alpha val="39000"/>
              </a:srgbClr>
            </a:outerShdw>
          </a:effectLst>
        </p:spPr>
      </p:pic>
      <p:sp>
        <p:nvSpPr>
          <p:cNvPr id="12295" name="文本框 14"/>
          <p:cNvSpPr txBox="1"/>
          <p:nvPr/>
        </p:nvSpPr>
        <p:spPr>
          <a:xfrm>
            <a:off x="7080885" y="3402330"/>
            <a:ext cx="43294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有计划、有信心、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有能力完成此项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课题研究。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web端流程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1905"/>
            <a:ext cx="12192000" cy="685419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4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3315" name="组合 20"/>
          <p:cNvGrpSpPr/>
          <p:nvPr/>
        </p:nvGrpSpPr>
        <p:grpSpPr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3324" name="矩形 21"/>
            <p:cNvSpPr/>
            <p:nvPr/>
          </p:nvSpPr>
          <p:spPr>
            <a:xfrm>
              <a:off x="0" y="0"/>
              <a:ext cx="548640" cy="624651"/>
            </a:xfrm>
            <a:prstGeom prst="rect">
              <a:avLst/>
            </a:prstGeom>
            <a:solidFill>
              <a:srgbClr val="7ACDEF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3325" name="矩形 22"/>
            <p:cNvSpPr/>
            <p:nvPr/>
          </p:nvSpPr>
          <p:spPr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lstStyle>
              <a:lvl1pPr marL="228600" indent="-228600" algn="l" rtl="0" fontAlgn="base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3316" name="矩形 23"/>
          <p:cNvSpPr/>
          <p:nvPr/>
        </p:nvSpPr>
        <p:spPr>
          <a:xfrm>
            <a:off x="858838" y="425450"/>
            <a:ext cx="300037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chemeClr val="bg1"/>
                </a:solidFill>
              </a:rPr>
              <a:t>致谢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3319" name="文本框 12"/>
          <p:cNvSpPr txBox="1"/>
          <p:nvPr/>
        </p:nvSpPr>
        <p:spPr>
          <a:xfrm>
            <a:off x="2185670" y="2915920"/>
            <a:ext cx="822198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感谢老师聆听！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9136*4936*926*926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603</Words>
  <Application>WPS 演示</Application>
  <PresentationFormat>自定义</PresentationFormat>
  <Paragraphs>90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Arial</vt:lpstr>
      <vt:lpstr>宋体</vt:lpstr>
      <vt:lpstr>Wingdings</vt:lpstr>
      <vt:lpstr>Calibri</vt:lpstr>
      <vt:lpstr>Calibri Light</vt:lpstr>
      <vt:lpstr>微软雅黑</vt:lpstr>
      <vt:lpstr>Roboto Regular</vt:lpstr>
      <vt:lpstr>Arial Unicode MS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我的梦想是远方。</cp:lastModifiedBy>
  <cp:revision>33</cp:revision>
  <dcterms:created xsi:type="dcterms:W3CDTF">2015-05-15T10:48:00Z</dcterms:created>
  <dcterms:modified xsi:type="dcterms:W3CDTF">2020-04-15T04:47:40Z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2052-11.3.0.9221</vt:lpwstr>
  </property>
</Properties>
</file>

<file path=docProps/thumbnail.jpeg>
</file>